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95" r:id="rId4"/>
    <p:sldId id="335" r:id="rId5"/>
    <p:sldId id="348" r:id="rId6"/>
    <p:sldId id="349" r:id="rId7"/>
    <p:sldId id="351" r:id="rId8"/>
    <p:sldId id="352" r:id="rId9"/>
    <p:sldId id="353" r:id="rId10"/>
    <p:sldId id="355" r:id="rId11"/>
    <p:sldId id="356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57" r:id="rId22"/>
    <p:sldId id="367" r:id="rId23"/>
    <p:sldId id="368" r:id="rId24"/>
    <p:sldId id="369" r:id="rId25"/>
    <p:sldId id="290" r:id="rId26"/>
  </p:sldIdLst>
  <p:sldSz cx="12192000" cy="68580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g8Rdj9/2wbzeF+UWB6zKwatoXs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932431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7511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778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85C308A5-AF03-6681-5800-320832352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>
            <a:extLst>
              <a:ext uri="{FF2B5EF4-FFF2-40B4-BE49-F238E27FC236}">
                <a16:creationId xmlns:a16="http://schemas.microsoft.com/office/drawing/2014/main" id="{BFA70F86-ED6E-8A9A-1359-45C16EB999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3:notes">
            <a:extLst>
              <a:ext uri="{FF2B5EF4-FFF2-40B4-BE49-F238E27FC236}">
                <a16:creationId xmlns:a16="http://schemas.microsoft.com/office/drawing/2014/main" id="{6A518715-8335-3962-D6D3-70E1218BCD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740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2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3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4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6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body" idx="2"/>
          </p:nvPr>
        </p:nvSpPr>
        <p:spPr>
          <a:xfrm>
            <a:off x="4319520" y="160452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body" idx="3"/>
          </p:nvPr>
        </p:nvSpPr>
        <p:spPr>
          <a:xfrm>
            <a:off x="8029440" y="160452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body" idx="4"/>
          </p:nvPr>
        </p:nvSpPr>
        <p:spPr>
          <a:xfrm>
            <a:off x="609600" y="368208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6"/>
          <p:cNvSpPr txBox="1">
            <a:spLocks noGrp="1"/>
          </p:cNvSpPr>
          <p:nvPr>
            <p:ph type="body" idx="5"/>
          </p:nvPr>
        </p:nvSpPr>
        <p:spPr>
          <a:xfrm>
            <a:off x="4319520" y="368208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body" idx="6"/>
          </p:nvPr>
        </p:nvSpPr>
        <p:spPr>
          <a:xfrm>
            <a:off x="8029440" y="3682080"/>
            <a:ext cx="35328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0E3831-85D1-C9B5-D88E-8DB69EC96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C933B2-75C1-666F-6FBA-CA6953F0B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46E40F-83A6-AC2B-29D0-ABC73EA37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BE2D-3475-43B3-B59C-3B87995DFE47}" type="datetimeFigureOut">
              <a:rPr lang="pt-BR" smtClean="0"/>
              <a:t>04/06/2026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6AC3AF-3A80-8D5B-D7E0-A9C451AF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215AC3-1B2E-467E-9CB9-2EB109BAE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F71-B7AA-4B64-B920-C687795310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54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body" idx="2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subTitle" idx="1"/>
          </p:nvPr>
        </p:nvSpPr>
        <p:spPr>
          <a:xfrm>
            <a:off x="609600" y="273600"/>
            <a:ext cx="1097232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2"/>
          </p:nvPr>
        </p:nvSpPr>
        <p:spPr>
          <a:xfrm>
            <a:off x="6232320" y="1604520"/>
            <a:ext cx="53544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body" idx="3"/>
          </p:nvPr>
        </p:nvSpPr>
        <p:spPr>
          <a:xfrm>
            <a:off x="609600" y="368208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535440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2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3"/>
          </p:nvPr>
        </p:nvSpPr>
        <p:spPr>
          <a:xfrm>
            <a:off x="6232320" y="368208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6232320" y="1604520"/>
            <a:ext cx="535440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3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4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1097232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2"/>
          </p:nvPr>
        </p:nvSpPr>
        <p:spPr>
          <a:xfrm>
            <a:off x="609600" y="3682080"/>
            <a:ext cx="1097232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eb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/>
          <p:nvPr/>
        </p:nvSpPr>
        <p:spPr>
          <a:xfrm>
            <a:off x="2209799" y="5084727"/>
            <a:ext cx="7765560" cy="100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rmAutofit/>
          </a:bodyPr>
          <a:lstStyle/>
          <a:p>
            <a:pPr algn="ctr"/>
            <a:r>
              <a:rPr lang="pt-BR" sz="3200" b="1" dirty="0">
                <a:latin typeface="Calibri"/>
                <a:ea typeface="Calibri"/>
                <a:cs typeface="Calibri"/>
                <a:sym typeface="Calibri"/>
              </a:rPr>
              <a:t>Prof. Eduardo dos Santos</a:t>
            </a:r>
            <a:endParaRPr sz="3200" dirty="0"/>
          </a:p>
        </p:txBody>
      </p:sp>
      <p:sp>
        <p:nvSpPr>
          <p:cNvPr id="61" name="Google Shape;61;p1"/>
          <p:cNvSpPr/>
          <p:nvPr/>
        </p:nvSpPr>
        <p:spPr>
          <a:xfrm>
            <a:off x="2895600" y="1628640"/>
            <a:ext cx="6393960" cy="424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/>
          </a:bodyPr>
          <a:lstStyle/>
          <a:p>
            <a:pPr algn="just"/>
            <a:endParaRPr sz="1800"/>
          </a:p>
          <a:p>
            <a:pPr algn="just">
              <a:spcBef>
                <a:spcPts val="641"/>
              </a:spcBef>
            </a:pPr>
            <a:endParaRPr sz="1800"/>
          </a:p>
          <a:p>
            <a:pPr algn="just">
              <a:spcBef>
                <a:spcPts val="641"/>
              </a:spcBef>
            </a:pPr>
            <a:endParaRPr sz="180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190" y="0"/>
            <a:ext cx="5348778" cy="5266278"/>
          </a:xfrm>
          <a:prstGeom prst="rect">
            <a:avLst/>
          </a:prstGeom>
        </p:spPr>
      </p:pic>
      <p:sp>
        <p:nvSpPr>
          <p:cNvPr id="3" name="Título 4">
            <a:extLst>
              <a:ext uri="{FF2B5EF4-FFF2-40B4-BE49-F238E27FC236}">
                <a16:creationId xmlns:a16="http://schemas.microsoft.com/office/drawing/2014/main" id="{745E9A6A-61EA-7A8B-25FB-FF7B58F92447}"/>
              </a:ext>
            </a:extLst>
          </p:cNvPr>
          <p:cNvSpPr txBox="1">
            <a:spLocks/>
          </p:cNvSpPr>
          <p:nvPr/>
        </p:nvSpPr>
        <p:spPr>
          <a:xfrm>
            <a:off x="4468916" y="6078976"/>
            <a:ext cx="3492359" cy="43164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2000" b="1" dirty="0">
                <a:solidFill>
                  <a:srgbClr val="164194"/>
                </a:solidFill>
                <a:latin typeface="Century Gothic" panose="020B0502020202020204" pitchFamily="34" charset="0"/>
              </a:rPr>
              <a:t>@profeduardosantos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9BE8F17-A67A-7EC9-9AA5-AD4BE8E0E1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3335" y="6023071"/>
            <a:ext cx="582604" cy="5826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10001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Legitimidade 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023" y="1539551"/>
            <a:ext cx="10925666" cy="46466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Cidadão </a:t>
            </a:r>
          </a:p>
          <a:p>
            <a:pPr lvl="1" algn="just">
              <a:lnSpc>
                <a:spcPct val="120000"/>
              </a:lnSpc>
              <a:spcBef>
                <a:spcPts val="450"/>
              </a:spcBef>
            </a:pPr>
            <a:r>
              <a:rPr lang="pt-B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1º, §3º, Lei 4717.</a:t>
            </a: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 necessidade do menor, relativamente incapaz, que esteja devidamente alistado perante a justiça eleitoral, ser assistido na ação popular? </a:t>
            </a:r>
          </a:p>
          <a:p>
            <a:pPr lvl="1" algn="just">
              <a:lnSpc>
                <a:spcPct val="120000"/>
              </a:lnSpc>
              <a:spcBef>
                <a:spcPts val="450"/>
              </a:spcBef>
            </a:pPr>
            <a:r>
              <a:rPr lang="pt-B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desnecessária a assistência, pois a ação popular é um direito político positivo, não sendo exigida assistência para o exercício dos direitos políticos (não se exige assistência para que o menor possa votar, por exemplo).</a:t>
            </a: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cidadania é </a:t>
            </a: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nacional</a:t>
            </a: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cidadão age em </a:t>
            </a: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substituição processual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ingressando com a ação popular em nome próprio para a defesa de direitos da coletividade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D9656DA-8177-9E63-4C48-6B644FC29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31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33378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Legitimidade Passiva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7" y="1632857"/>
            <a:ext cx="11057640" cy="4226767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termos do art. 1º e do art. 6º, da Lei 4.717, a ação popular pode ser proposta contra: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as pessoas públicas de direito público ou privado da Administração Pública Direta e Indireta;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as entidades de que o Estado participe, entendidas assim aquelas cuja criação ou custeio o tesouro público haja concorrido ou concorra, bem como quaisquer pessoas jurídicas ou entidades subvencionadas pelos cofres públicos;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as autoridades, funcionários ou administradores que houverem autorizado, aprovado, ratificado ou praticado o ato impugnado, ou que, por omissas, tiverem dado oportunidade à lesão;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os beneficiários diretos do ato lesivo. Aqui, é importante destacar que lei fala em beneficiário direto, o que exclui o beneficiário indireto (aquele favorecido de forma remota, mediata, indireta) do polo passivo da ação popular.</a:t>
            </a:r>
          </a:p>
          <a:p>
            <a:pPr marL="0" indent="0" algn="just"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ação popular deve ser proposta contra todas as pessoas mencionadas no art. 6º, da Lei 4.717, havendo aqui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litisconsórcio passivo necessário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450"/>
              </a:spcBef>
            </a:pPr>
            <a:endParaRPr lang="pt-BR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0D5C1F8-43D2-C268-BBFA-7E3306A02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829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263347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Competência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76" y="1623527"/>
            <a:ext cx="10878531" cy="41614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Regra: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competência para conhecer da ação popular é do </a:t>
            </a: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juízo de primeiro grau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Justiça federal (art. 109, CF/88) ou estadual (competência residual), sendo determinada conforme a origem do ato impugnado (art. 5º, da Lei 4.717), pois </a:t>
            </a: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NÃO há foro por prerrogativa em ação popular.</a:t>
            </a: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 quatro </a:t>
            </a:r>
            <a:r>
              <a:rPr lang="pt-BR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exceções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ensejam a </a:t>
            </a:r>
            <a:r>
              <a:rPr lang="pt-BR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competência do Supremo Tribunal Federal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conhecer da ação popular: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as causas e os conflitos entre a União e os Estados, a União e o Distrito Federal, ou entre uns e outros, inclusive as respectivas entidades da administração indireta (art. 102, I, “f”, CF/88);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 ação em que todos os membros da magistratura sejam direta ou indiretamente interessados, e aquela em que mais da metade dos membros do tribunal de origem estejam impedidos ou sejam direta ou indiretamente interessados (art. 102, I, “n”, CF/88).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ação popular cujo pedido seja próprio de mandado de segurança coletivo contra ato do Presidente da República (art. 102, I, “d”, CF/88);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ação popular contra atos do CNJ e do CNMP (art. 102, I, “r”, CF/88);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AFA2FA9-2607-A969-5F38-489923ED0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890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82008"/>
            <a:ext cx="9144000" cy="994172"/>
          </a:xfrm>
        </p:spPr>
        <p:txBody>
          <a:bodyPr/>
          <a:lstStyle/>
          <a:p>
            <a:pPr algn="ctr"/>
            <a:r>
              <a:rPr lang="pt-BR" sz="3300" dirty="0">
                <a:solidFill>
                  <a:srgbClr val="C00000"/>
                </a:solidFill>
              </a:rPr>
              <a:t>Mandado de Segurança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627" y="1623528"/>
            <a:ext cx="8300746" cy="424275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sz="16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5º, CF/88. </a:t>
            </a:r>
            <a:endParaRPr lang="pt-BR"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sz="16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LXIX - conceder-se-á mandado de segurança para proteger direito líquido e certo, não amparado por "habeas-corpus" ou "habeas-data", quando o responsável pela ilegalidade ou abuso de poder for autoridade pública ou agente de pessoa jurídica no exercício de atribuições do Poder Público;</a:t>
            </a:r>
          </a:p>
          <a:p>
            <a:pPr marL="0" indent="0" algn="just">
              <a:spcBef>
                <a:spcPts val="450"/>
              </a:spcBef>
            </a:pPr>
            <a:endParaRPr lang="pt-BR" sz="16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sz="16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LXX - o mandado de segurança coletivo pode ser impetrado por: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partido político com representação no Congresso Nacional;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organização sindical, entidade de classe ou associação legalmente constituída e em funcionamento há pelo menos um ano, em defesa dos interesses de seus membros ou associados;</a:t>
            </a:r>
            <a:endParaRPr lang="pt-BR" sz="16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</a:pPr>
            <a:endParaRPr lang="pt-BR" sz="1500" dirty="0"/>
          </a:p>
          <a:p>
            <a:pPr marL="0" indent="0" algn="just">
              <a:lnSpc>
                <a:spcPct val="150000"/>
              </a:lnSpc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39BF9F3-6B49-6C5E-0BD3-498D2E77A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52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47322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Objeto de Proteção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6276" y="1782148"/>
            <a:ext cx="8179448" cy="408413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MS Individual: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o direito líquido e certo.</a:t>
            </a:r>
          </a:p>
          <a:p>
            <a:pPr marL="0" indent="0" algn="just"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MS Coletivo: 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o direito transindividual líquido e certo.</a:t>
            </a:r>
          </a:p>
          <a:p>
            <a:pPr marL="0" indent="0" algn="just"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termos do art. 21, parágrafo único, da Lei 12.016, os direitos protegidos pelo mandado de segurança coletivo podem ser: 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- coletivos, assim entendidos, para efeito desta Lei, os transindividuais, de natureza indivisível, de que seja titular grupo ou categoria de pessoas ligadas entre si ou com a parte contrária por uma relação jurídica básica; 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- individuais homogêneos, assim entendidos, para efeito desta Lei, os decorrentes de origem comum e da atividade ou situação específica da totalidade ou de parte dos associados ou membros do impetrante.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F313C82-63F2-D70D-1432-4256E3CF4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39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0670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Legitimidade 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284" y="1539552"/>
            <a:ext cx="8235432" cy="4298736"/>
          </a:xfrm>
        </p:spPr>
        <p:txBody>
          <a:bodyPr>
            <a:normAutofit/>
          </a:bodyPr>
          <a:lstStyle/>
          <a:p>
            <a:pPr marL="0" indent="0">
              <a:spcBef>
                <a:spcPts val="450"/>
              </a:spcBef>
            </a:pPr>
            <a:r>
              <a:rPr lang="pt-BR" sz="20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MS Individual:</a:t>
            </a:r>
          </a:p>
          <a:p>
            <a:pPr lvl="1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Qualquer pessoa física, nacional ou estrangeira.</a:t>
            </a:r>
          </a:p>
          <a:p>
            <a:pPr lvl="1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Pessoa jurídica, nacional ou estrangeira, privada ou pública.</a:t>
            </a:r>
          </a:p>
          <a:p>
            <a:pPr lvl="1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Órgãos públicos despersonalizados com capacidade processual, como o Ministério Público, as Mesas das Casas Legislativas, Chefia dos Executivos, Chefia dos Tribunais de Contas etc.</a:t>
            </a:r>
          </a:p>
          <a:p>
            <a:pPr lvl="1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Universalidade de bens, como o espólio e a massa falida.</a:t>
            </a:r>
          </a:p>
          <a:p>
            <a:pPr marL="0" indent="0">
              <a:spcBef>
                <a:spcPts val="450"/>
              </a:spcBef>
            </a:pP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450"/>
              </a:spcBef>
            </a:pPr>
            <a:r>
              <a:rPr lang="pt-BR" sz="20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MS Coletivo:</a:t>
            </a:r>
          </a:p>
          <a:p>
            <a:pPr marL="342900" lvl="1" indent="0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partido político com representação no Congresso Nacional;</a:t>
            </a:r>
          </a:p>
          <a:p>
            <a:pPr marL="342900" lvl="1" indent="0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organização sindical, entidade de classe ou associação legalmente constituída e em funcionamento há pelo menos um ano, em defesa dos interesses de seus membros ou associados;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7749F2E-E4C1-CA63-B1F4-7BAA73118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247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4645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Legitimidade Passiva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923" y="1614197"/>
            <a:ext cx="8612155" cy="4308067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sz="20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Autoridade coatora: </a:t>
            </a: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aquela que tenha praticou o ato impugnado ou aquela da qual emanou a ordem para a sua prática, podendo ser:</a:t>
            </a:r>
          </a:p>
          <a:p>
            <a:pPr lvl="1">
              <a:spcBef>
                <a:spcPts val="450"/>
              </a:spcBef>
              <a:buFont typeface="Wingdings" panose="05000000000000000000" pitchFamily="2" charset="2"/>
              <a:buChar char="§"/>
            </a:pPr>
            <a:r>
              <a:rPr lang="pt-BR" sz="2000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Autoridade pública; ou</a:t>
            </a:r>
          </a:p>
          <a:p>
            <a:pPr lvl="1">
              <a:spcBef>
                <a:spcPts val="450"/>
              </a:spcBef>
              <a:buFont typeface="Wingdings" panose="05000000000000000000" pitchFamily="2" charset="2"/>
              <a:buChar char="§"/>
            </a:pP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450"/>
              </a:spcBef>
              <a:buFont typeface="Wingdings" panose="05000000000000000000" pitchFamily="2" charset="2"/>
              <a:buChar char="§"/>
            </a:pPr>
            <a:r>
              <a:rPr lang="pt-BR" sz="2000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Agente de pessoa jurídica no exercício de atribuições públicas.</a:t>
            </a:r>
          </a:p>
          <a:p>
            <a:pPr marL="0" indent="0">
              <a:spcBef>
                <a:spcPts val="450"/>
              </a:spcBef>
            </a:pP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D971F72-3AEB-B65F-A01D-E8324FBC6A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88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65983"/>
            <a:ext cx="9144000" cy="994172"/>
          </a:xfrm>
        </p:spPr>
        <p:txBody>
          <a:bodyPr/>
          <a:lstStyle/>
          <a:p>
            <a:pPr algn="ctr"/>
            <a:r>
              <a:rPr lang="pt-BR" sz="2800" dirty="0"/>
              <a:t>Prazo decadencial</a:t>
            </a:r>
            <a:endParaRPr lang="pt-BR" sz="4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325" y="1586204"/>
            <a:ext cx="8515350" cy="4348066"/>
          </a:xfrm>
        </p:spPr>
        <p:txBody>
          <a:bodyPr>
            <a:normAutofit/>
          </a:bodyPr>
          <a:lstStyle/>
          <a:p>
            <a:pPr marL="514350" indent="-28575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Prazo: 120 dias contados da ciência, pelo interessado, do ato impugnado (art. 23, da Lei 12.016).</a:t>
            </a:r>
          </a:p>
          <a:p>
            <a:pPr marL="514350" indent="-28575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corre contra os absolutamente incapazes (art. 208, do Código Civil).</a:t>
            </a:r>
          </a:p>
          <a:p>
            <a:pPr marL="514350" indent="-28575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MS preventivo, impetrado em face de ameaça de lesão a direito líquido e certo, não há que se falar em prazo decadencial de 120 dias, pois enquanto durar a ameaça o 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poderá ser impetrado.</a:t>
            </a:r>
          </a:p>
          <a:p>
            <a:pPr marL="514350" indent="-28575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MS impetrado contra omissão de determinada autoridade: i) se a Administração não estiver sujeita a prazo para a prática do ato, não há que se falar em prazo decadencial de 120 dias, pois enquanto a omissão, o writ poderá ser impetrado; </a:t>
            </a:r>
            <a:r>
              <a:rPr lang="pt-B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 a Administração estiver sujeita a prazo para a prática do ato, o prazo decadencial de 120 dias para impetração do </a:t>
            </a:r>
            <a:r>
              <a:rPr lang="pt-B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mandamus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começa a correr após findo o prazo da Administração sem a realização do ato.</a:t>
            </a:r>
          </a:p>
          <a:p>
            <a:pPr marL="514350" indent="-28575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atos ilegais ou abusivos de trato sucessivo, o prazo decadencial de 120 dias para a propositura do MS se renova a cada ato que gerar lesão ao direito líquido e certo do impetrante. </a:t>
            </a:r>
          </a:p>
          <a:p>
            <a:pPr marL="342900" indent="-342900" algn="just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pt-BR" sz="16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28FB983-8DCD-3C67-E897-15618AF09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630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4635"/>
            <a:ext cx="9144000" cy="994172"/>
          </a:xfrm>
        </p:spPr>
        <p:txBody>
          <a:bodyPr/>
          <a:lstStyle/>
          <a:p>
            <a:pPr algn="ctr"/>
            <a:r>
              <a:rPr lang="pt-BR" sz="3300" dirty="0">
                <a:solidFill>
                  <a:srgbClr val="C00000"/>
                </a:solidFill>
              </a:rPr>
              <a:t>Mandado de Injunção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8325" y="2071397"/>
            <a:ext cx="8515350" cy="39908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5º, LXXI, CF/88. conceder-se-á mandado de injunção sempre que a falta de norma regulamentadora torne inviável o exercício dos direitos e liberdades constitucionais e das prerrogativas inerentes à nacionalidade, à soberania e à cidadania;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</a:pPr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2º, Lei 13.300. Conceder-se-á mandado de injunção sempre que a falta total ou parcial de norma regulamentadora torne inviável o exercício dos direitos e liberdades constitucionais e das prerrogativas inerentes à nacionalidade, à soberania e à cidadania.</a:t>
            </a:r>
          </a:p>
          <a:p>
            <a:pPr marL="0" indent="0" algn="just">
              <a:lnSpc>
                <a:spcPct val="120000"/>
              </a:lnSpc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Parágrafo único. Considera-se parcial a regulamentação quando forem insuficientes as normas editadas pelo órgão legislador competente.</a:t>
            </a:r>
          </a:p>
          <a:p>
            <a:pPr marL="0" indent="0" algn="just">
              <a:lnSpc>
                <a:spcPct val="120000"/>
              </a:lnSpc>
            </a:pPr>
            <a:endParaRPr lang="pt-BR" sz="16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EEA3E9F-9F86-10A9-AAE8-1FADD72B1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374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9999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Requisitos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983" y="1609095"/>
            <a:ext cx="8450035" cy="363981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norma constitucional que necessite de regulamentação para produzir todos os seus efeitos, isto é, para a sua integral concretização.</a:t>
            </a:r>
          </a:p>
          <a:p>
            <a:pPr marL="0" indent="0" algn="just">
              <a:spcBef>
                <a:spcPts val="450"/>
              </a:spcBef>
            </a:pP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falta da norma regulamentadora da norma constitucional (omissão total) OU norma regulamentadora da norma constitucional que seja insuficiente (omissão parcial).</a:t>
            </a:r>
          </a:p>
          <a:p>
            <a:pPr marL="0" indent="0" algn="just">
              <a:spcBef>
                <a:spcPts val="450"/>
              </a:spcBef>
            </a:pP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inviabilização do direito, liberdade ou prerrogativa constitucional.</a:t>
            </a:r>
          </a:p>
          <a:p>
            <a:pPr marL="0" indent="0" algn="just">
              <a:lnSpc>
                <a:spcPct val="150000"/>
              </a:lnSpc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D74ABC3-428A-146D-AF14-D2DC49E63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20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/>
          <p:nvPr/>
        </p:nvSpPr>
        <p:spPr>
          <a:xfrm>
            <a:off x="2209800" y="332640"/>
            <a:ext cx="7765560" cy="100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2899020" y="1845353"/>
            <a:ext cx="6393960" cy="3167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/>
          </a:bodyPr>
          <a:lstStyle/>
          <a:p>
            <a:pPr algn="ctr"/>
            <a:r>
              <a:rPr lang="pt-BR" sz="2800" b="1" dirty="0">
                <a:latin typeface="Calibri"/>
                <a:ea typeface="Calibri"/>
                <a:cs typeface="Calibri"/>
                <a:sym typeface="Calibri"/>
              </a:rPr>
              <a:t>DIREITO CONSTITUCIONAL</a:t>
            </a:r>
            <a:endParaRPr sz="2800" dirty="0"/>
          </a:p>
          <a:p>
            <a:pPr algn="ctr"/>
            <a:endParaRPr lang="pt-BR" sz="2800" dirty="0"/>
          </a:p>
          <a:p>
            <a:pPr algn="ctr"/>
            <a:endParaRPr sz="2800" dirty="0"/>
          </a:p>
          <a:p>
            <a:pPr algn="ctr"/>
            <a:r>
              <a:rPr lang="pt-BR" sz="2800" b="1" dirty="0">
                <a:latin typeface="Calibri"/>
                <a:ea typeface="Calibri"/>
                <a:cs typeface="Calibri"/>
                <a:sym typeface="Calibri"/>
              </a:rPr>
              <a:t>AULA 09: REMÉDIOS CONSTITUCIONAIS </a:t>
            </a:r>
          </a:p>
          <a:p>
            <a:pPr algn="ctr"/>
            <a:endParaRPr lang="pt-BR" sz="2800" b="1" dirty="0">
              <a:latin typeface="Calibri"/>
              <a:cs typeface="Calibri"/>
              <a:sym typeface="Calibri"/>
            </a:endParaRPr>
          </a:p>
          <a:p>
            <a:pPr algn="ctr"/>
            <a:endParaRPr lang="pt-BR" sz="2800" b="1" dirty="0">
              <a:latin typeface="Calibri"/>
              <a:cs typeface="Calibri"/>
              <a:sym typeface="Calibri"/>
            </a:endParaRPr>
          </a:p>
          <a:p>
            <a:pPr algn="ctr"/>
            <a:r>
              <a:rPr lang="pt-BR" sz="2800" b="1" dirty="0">
                <a:latin typeface="Calibri"/>
                <a:cs typeface="Calibri"/>
                <a:sym typeface="Calibri"/>
              </a:rPr>
              <a:t>Prof. Eduardo dos Santos</a:t>
            </a:r>
            <a:endParaRPr sz="2800" dirty="0"/>
          </a:p>
          <a:p>
            <a:pPr algn="just">
              <a:spcBef>
                <a:spcPts val="561"/>
              </a:spcBef>
            </a:pPr>
            <a:endParaRPr sz="2800" dirty="0"/>
          </a:p>
          <a:p>
            <a:pPr algn="just">
              <a:spcBef>
                <a:spcPts val="561"/>
              </a:spcBef>
            </a:pPr>
            <a:endParaRPr sz="2800" dirty="0"/>
          </a:p>
          <a:p>
            <a:pPr algn="just">
              <a:spcBef>
                <a:spcPts val="561"/>
              </a:spcBef>
            </a:pPr>
            <a:endParaRPr sz="28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B64CA52-CFD7-2621-9D47-99B736830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44686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Legitimidade 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1241" y="1679511"/>
            <a:ext cx="8509519" cy="430806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MI Individual: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segundo o art. 3º, da Lei 13.300, é das pessoas naturais ou jurídicas que se afirmam titulares dos direitos, das liberdades ou das prerrogativas constitucionais.</a:t>
            </a:r>
          </a:p>
          <a:p>
            <a:pPr marL="0" indent="0" algn="just">
              <a:lnSpc>
                <a:spcPct val="130000"/>
              </a:lnSpc>
              <a:spcBef>
                <a:spcPts val="450"/>
              </a:spcBef>
            </a:pP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MI Coletivo: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 termos do art. 12, da Lei 13.300, pode ser promovido:</a:t>
            </a:r>
          </a:p>
          <a:p>
            <a:pPr marL="342900" lvl="1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pelo Ministério Público, 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a tutela requerida for especialmente relevante para a defesa da ordem jurídica, do regime democrático ou dos interesses sociais ou individuais indisponíveis;</a:t>
            </a:r>
          </a:p>
          <a:p>
            <a:pPr marL="342900" lvl="1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por partido político com representação no Congresso Nacional, 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assegurar o exercício de direitos, liberdades e prerrogativas de seus integrantes ou relacionados com a finalidade partidária;</a:t>
            </a:r>
          </a:p>
          <a:p>
            <a:pPr marL="342900" lvl="1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pt-B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por organização sindical, entidade de classe ou associação legalmente constituída e em funcionamento há pelo menos 1 ano, 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assegurar o exercício de direitos, liberdades e prerrogativas em favor da totalidade ou de parte de seus membros ou associados, na forma de seus estatutos e desde que pertinentes a suas finalidades, dispensada, para tanto, autorização especial;</a:t>
            </a:r>
          </a:p>
          <a:p>
            <a:pPr marL="342900" lvl="1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pt-B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pela Defensoria Pública,</a:t>
            </a: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quando a tutela requerida for especialmente relevante para a promoção dos direitos humanos e a defesa dos direitos individuais e coletivos dos necessitados, na forma do art. 5º, LXXIV, da CF/88.</a:t>
            </a:r>
          </a:p>
          <a:p>
            <a:pPr marL="0" indent="0" algn="just">
              <a:lnSpc>
                <a:spcPct val="150000"/>
              </a:lnSpc>
            </a:pPr>
            <a:endParaRPr lang="pt-BR" sz="1500" dirty="0"/>
          </a:p>
          <a:p>
            <a:pPr marL="0" indent="0" algn="just">
              <a:lnSpc>
                <a:spcPct val="150000"/>
              </a:lnSpc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6C267C-CE3B-2483-31E6-CAA425C41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61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21967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Legitimidade Passiva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021195"/>
            <a:ext cx="7886700" cy="363981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0000"/>
              </a:lnSpc>
              <a:spcBef>
                <a:spcPts val="450"/>
              </a:spcBef>
            </a:pP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legitimidade passiva do mandado de injunção é do Poder, Entidade, Órgão ou Autoridade Pública com atribuição para editar a norma regulamentadora da norma constitucional.</a:t>
            </a:r>
            <a:endParaRPr lang="pt-B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67ABF54-2C4E-1C3B-B291-9F9CCC01B6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43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45345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Decisão Definitiva e Efeitos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8305" y="1694082"/>
            <a:ext cx="8375391" cy="452676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350"/>
              </a:spcBef>
            </a:pPr>
            <a:r>
              <a:rPr lang="pt-BR" sz="1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Tese não concretista</a:t>
            </a:r>
          </a:p>
          <a:p>
            <a:pPr marL="0" indent="0" algn="just">
              <a:spcBef>
                <a:spcPts val="1350"/>
              </a:spcBef>
            </a:pPr>
            <a:endParaRPr lang="pt-BR" sz="1600" b="1" i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1350"/>
              </a:spcBef>
            </a:pPr>
            <a:r>
              <a:rPr lang="pt-BR" sz="1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Tese concretista</a:t>
            </a:r>
          </a:p>
          <a:p>
            <a:pPr marL="342900" lvl="1" indent="0" algn="just">
              <a:spcBef>
                <a:spcPts val="1350"/>
              </a:spcBef>
            </a:pPr>
            <a:r>
              <a:rPr lang="pt-BR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2.1) Tese concretista individual</a:t>
            </a:r>
          </a:p>
          <a:p>
            <a:pPr marL="685800" lvl="2" indent="0" algn="just">
              <a:spcBef>
                <a:spcPts val="1350"/>
              </a:spcBef>
            </a:pPr>
            <a:r>
              <a:rPr lang="pt-B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2.1.1) Tese concretista individual intermediária</a:t>
            </a:r>
          </a:p>
          <a:p>
            <a:pPr marL="685800" lvl="2" indent="0" algn="just">
              <a:spcBef>
                <a:spcPts val="1350"/>
              </a:spcBef>
            </a:pPr>
            <a:r>
              <a:rPr lang="pt-B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2.1.2) Tese concretista individual direta</a:t>
            </a:r>
          </a:p>
          <a:p>
            <a:pPr marL="342900" lvl="1" indent="0" algn="just">
              <a:spcBef>
                <a:spcPts val="1350"/>
              </a:spcBef>
            </a:pPr>
            <a:endParaRPr lang="pt-BR" sz="1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0" algn="just">
              <a:spcBef>
                <a:spcPts val="1350"/>
              </a:spcBef>
            </a:pPr>
            <a:r>
              <a:rPr lang="pt-BR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2.2) Tese concretista geral</a:t>
            </a:r>
          </a:p>
          <a:p>
            <a:pPr marL="0" indent="0" algn="just">
              <a:lnSpc>
                <a:spcPct val="150000"/>
              </a:lnSpc>
            </a:pPr>
            <a:endParaRPr lang="pt-BR" sz="1500" dirty="0"/>
          </a:p>
          <a:p>
            <a:pPr marL="0" indent="0" algn="just">
              <a:lnSpc>
                <a:spcPct val="150000"/>
              </a:lnSpc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078FA25-5EAC-741D-F477-900D2F4F5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9026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56653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Efeitos (Lei 13.300)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960" y="1623527"/>
            <a:ext cx="8864081" cy="438538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Art. 8º Reconhecido o estado de mora legislativa, será deferida a injunção para: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I - determinar prazo razoável para que o impetrado promova a edição da norma regulamentadora;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II - estabelecer as condições em que se dará o exercício dos direitos, das liberdades ou das prerrogativas reclamados ou, se for o caso, as condições em que poderá o interessado promover ação própria visando a exercê-los, caso não seja suprida a mora legislativa no prazo determinado.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Parágrafo único. Será dispensada a determinação a que se refere o inciso I do caput quando comprovado que o impetrado deixou de atender, em mandado de injunção anterior, ao prazo estabelecido para a edição da norma.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Art. 9º A decisão terá eficácia subjetiva limitada às partes e produzirá efeitos até o advento da norma regulamentadora.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r>
              <a:rPr lang="pt-BR" sz="1600" dirty="0">
                <a:latin typeface="Arial" panose="020B0604020202020204" pitchFamily="34" charset="0"/>
              </a:rPr>
              <a:t>§ 1º Poderá ser conferida eficácia ultra partes ou erga omnes à decisão, quando isso for inerente ou indispensável ao exercício do direito, da liberdade ou da prerrogativa objeto da impetração.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endParaRPr lang="pt-BR" dirty="0"/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endParaRPr lang="pt-BR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</a:pPr>
            <a:endParaRPr lang="pt-BR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8E2A2D4-582A-77D0-9151-7A3E6471C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6792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2BD1A-C142-FB51-D6FC-4957CDB8A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109166E2-0767-703F-D0D0-C2BF1B3E0D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286" t="28091" r="26165" b="17541"/>
          <a:stretch/>
        </p:blipFill>
        <p:spPr>
          <a:xfrm>
            <a:off x="1881257" y="539814"/>
            <a:ext cx="8429486" cy="542172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F46D9B1E-531D-62B5-10E3-755D134C9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07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0F7F4826-23F7-457F-5279-FB6C3A8FA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">
            <a:extLst>
              <a:ext uri="{FF2B5EF4-FFF2-40B4-BE49-F238E27FC236}">
                <a16:creationId xmlns:a16="http://schemas.microsoft.com/office/drawing/2014/main" id="{B95614DA-D224-1561-3CD2-3039D4E813B9}"/>
              </a:ext>
            </a:extLst>
          </p:cNvPr>
          <p:cNvSpPr/>
          <p:nvPr/>
        </p:nvSpPr>
        <p:spPr>
          <a:xfrm>
            <a:off x="2209800" y="332640"/>
            <a:ext cx="7765560" cy="100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0D69931-0289-2F27-8B14-CDB664AE8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3591" y="6272791"/>
            <a:ext cx="582604" cy="582604"/>
          </a:xfrm>
          <a:prstGeom prst="rect">
            <a:avLst/>
          </a:prstGeom>
        </p:spPr>
      </p:pic>
      <p:sp>
        <p:nvSpPr>
          <p:cNvPr id="4" name="Título 4">
            <a:extLst>
              <a:ext uri="{FF2B5EF4-FFF2-40B4-BE49-F238E27FC236}">
                <a16:creationId xmlns:a16="http://schemas.microsoft.com/office/drawing/2014/main" id="{78CEC449-0AB1-8E5D-C3D0-F27B4E213BAE}"/>
              </a:ext>
            </a:extLst>
          </p:cNvPr>
          <p:cNvSpPr txBox="1">
            <a:spLocks/>
          </p:cNvSpPr>
          <p:nvPr/>
        </p:nvSpPr>
        <p:spPr>
          <a:xfrm>
            <a:off x="4683591" y="6258323"/>
            <a:ext cx="3492359" cy="431641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t-BR" sz="1800" b="1" dirty="0">
                <a:solidFill>
                  <a:srgbClr val="164194"/>
                </a:solidFill>
                <a:latin typeface="Century Gothic" panose="020B0502020202020204" pitchFamily="34" charset="0"/>
              </a:rPr>
              <a:t>@profeduardosantos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E912F6B-F22B-CF95-EE15-DFE73BBBC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503CB1B-80E2-D37B-2117-014DCF20A97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233"/>
          <a:stretch/>
        </p:blipFill>
        <p:spPr>
          <a:xfrm>
            <a:off x="3453543" y="0"/>
            <a:ext cx="5278073" cy="601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80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61927"/>
            <a:ext cx="9144000" cy="994172"/>
          </a:xfrm>
        </p:spPr>
        <p:txBody>
          <a:bodyPr/>
          <a:lstStyle/>
          <a:p>
            <a:pPr algn="ctr"/>
            <a:r>
              <a:rPr lang="pt-BR" sz="3300" dirty="0">
                <a:solidFill>
                  <a:srgbClr val="C00000"/>
                </a:solidFill>
              </a:rPr>
              <a:t>Habeas Corpus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2011865"/>
            <a:ext cx="7886700" cy="363981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5º, LXVIII, CF/88. Conceder-se-á "habeas-corpus" sempre que alguém sofrer ou se achar ameaçado de sofrer violência ou coação em sua liberdade de locomoção, por ilegalidade ou abuso de poder.</a:t>
            </a: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  <a:p>
            <a:pPr marL="0" indent="0" algn="just">
              <a:spcBef>
                <a:spcPts val="450"/>
              </a:spcBef>
            </a:pPr>
            <a:endParaRPr lang="pt-BR" sz="1500" i="1" dirty="0">
              <a:solidFill>
                <a:schemeClr val="bg2">
                  <a:lumMod val="10000"/>
                </a:schemeClr>
              </a:solidFill>
              <a:sym typeface="Wingdings" panose="05000000000000000000" pitchFamily="2" charset="2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2784158-6221-A6B4-3C5E-8D5C84889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11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4635"/>
            <a:ext cx="9144000" cy="994172"/>
          </a:xfrm>
        </p:spPr>
        <p:txBody>
          <a:bodyPr/>
          <a:lstStyle/>
          <a:p>
            <a:pPr algn="ctr"/>
            <a:r>
              <a:rPr lang="pt-BR" sz="3300" dirty="0"/>
              <a:t>Legitimidade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738" y="1937220"/>
            <a:ext cx="9144000" cy="3639811"/>
          </a:xfrm>
        </p:spPr>
        <p:txBody>
          <a:bodyPr>
            <a:normAutofit/>
          </a:bodyPr>
          <a:lstStyle/>
          <a:p>
            <a:pPr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Impetrante x Paciente:</a:t>
            </a: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Legitimidade Ativa do HC Individual:</a:t>
            </a: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Legitimidade Ativa do HC Coletivo: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2D6EF3A-1D0C-68A7-D5D7-D1DDDE2AE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38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4635"/>
            <a:ext cx="9144000" cy="994172"/>
          </a:xfrm>
        </p:spPr>
        <p:txBody>
          <a:bodyPr/>
          <a:lstStyle/>
          <a:p>
            <a:pPr algn="ctr"/>
            <a:r>
              <a:rPr lang="pt-BR" sz="3300" dirty="0">
                <a:solidFill>
                  <a:srgbClr val="C00000"/>
                </a:solidFill>
              </a:rPr>
              <a:t>Habeas Data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640" y="1856793"/>
            <a:ext cx="8384721" cy="403747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5º, LXXII, CF/88. Conceder-se-á "habeas-data":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para assegurar o conhecimento de informações relativas à pessoa do impetrante, constantes de registros ou bancos de dados de entidades governamentais ou de caráter público;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para a retificação de dados, quando não se prefira fazê-lo por processo sigiloso, judicial ou administrativo;</a:t>
            </a:r>
          </a:p>
          <a:p>
            <a:pPr marL="0" indent="0" algn="just"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9.507/97. Art. 7° Conceder-se-á habeas data: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- para assegurar o conhecimento de informações relativas à pessoa do impetrante, constantes de registro ou banco de dados de entidades governamentais ou de caráter público;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- para a retificação de dados, quando não se prefira fazê-lo por processo sigiloso, judicial ou administrativo;</a:t>
            </a:r>
          </a:p>
          <a:p>
            <a:pPr marL="342900" lvl="1" indent="0" algn="just">
              <a:spcBef>
                <a:spcPts val="450"/>
              </a:spcBef>
            </a:pPr>
            <a:r>
              <a:rPr lang="pt-B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- para a anotação nos assentamentos do interessado, de contestação ou explicação sobre dado verdadeiro mas justificável e que esteja sob pendência judicial ou amigável.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8F7C202-11F7-E331-6018-19CB98473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33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4635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/>
              <a:t>Legitimidade Ativa e natureza personalíssima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301" y="1955880"/>
            <a:ext cx="8347399" cy="378244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habeas data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 ação personalíssima, só sendo cabível para assegurar o conhecimento, retificação ou anotação de dados relativos à pessoa do impetrante. Assim, o habeas data não pode ser manejado para buscar informações sobre outras pessoas ou sobre atos governamentais que nada tenham a ver com a pessoa do impetrante.</a:t>
            </a:r>
          </a:p>
          <a:p>
            <a:pPr>
              <a:lnSpc>
                <a:spcPct val="120000"/>
              </a:lnSpc>
              <a:spcBef>
                <a:spcPts val="450"/>
              </a:spcBef>
            </a:pP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450"/>
              </a:spcBef>
            </a:pPr>
            <a:r>
              <a:rPr lang="pt-BR" b="1" u="sng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Exceção: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legitimidade 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causam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herdeiros legítimos</a:t>
            </a:r>
            <a:r>
              <a:rPr lang="pt-BR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do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cônjuge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companheiro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b="1" i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supérstite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impetração do habeas data quando se tratar de </a:t>
            </a:r>
            <a:r>
              <a:rPr lang="pt-BR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causas relativas à transmissão de direitos causa mortis ou que possam refletir no patrimônio moral do de cujus.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CA88ACE-7EC1-8735-3738-9C6A739DA0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978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77951"/>
            <a:ext cx="9144000" cy="994172"/>
          </a:xfrm>
        </p:spPr>
        <p:txBody>
          <a:bodyPr/>
          <a:lstStyle/>
          <a:p>
            <a:pPr algn="ctr"/>
            <a:r>
              <a:rPr lang="pt-BR" sz="3200" dirty="0"/>
              <a:t>Legitimidade Passiva</a:t>
            </a:r>
            <a:endParaRPr lang="pt-BR" sz="4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724" y="1937220"/>
            <a:ext cx="7886700" cy="3639811"/>
          </a:xfrm>
        </p:spPr>
        <p:txBody>
          <a:bodyPr>
            <a:normAutofit/>
          </a:bodyPr>
          <a:lstStyle/>
          <a:p>
            <a:pPr marL="0" indent="0">
              <a:spcBef>
                <a:spcPts val="450"/>
              </a:spcBef>
            </a:pP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bancos de dados governamentais:</a:t>
            </a:r>
          </a:p>
          <a:p>
            <a:pPr marL="0" indent="0">
              <a:spcBef>
                <a:spcPts val="450"/>
              </a:spcBef>
            </a:pPr>
            <a:endParaRPr lang="pt-B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450"/>
              </a:spcBef>
            </a:pPr>
            <a:endParaRPr lang="pt-B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450"/>
              </a:spcBef>
            </a:pPr>
            <a:endParaRPr lang="pt-B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450"/>
              </a:spcBef>
            </a:pPr>
            <a:r>
              <a:rPr lang="pt-B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bancos de dados privados de caráter público: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B871BD2-4E29-D91E-0BB4-C3B49A8B0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7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4645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3600" dirty="0"/>
              <a:t>Procedimento Bifásico</a:t>
            </a:r>
            <a:endParaRPr lang="pt-BR" sz="5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6297" y="1968761"/>
            <a:ext cx="8319407" cy="39535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450"/>
              </a:spcBef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fase administrativa é obrigatória, sendo que o habeas data só é cabível diante da recusa do pedido administrativo ou da omissão em responde-lo (negativa tácita), por parte do banco de dados. Nesses termos, à luz do art. 8º, parágrafo único, da Lei 9.507/97, o habeas data é cabível: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com a recusa ao acesso às informações ou do decurso de mais de 10 dias sem decisão;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com recusa em fazer-se a retificação ou do decurso de mais de 15 dias sem decisão; </a:t>
            </a:r>
          </a:p>
          <a:p>
            <a:pPr marL="342900" lvl="1" indent="0" algn="just">
              <a:lnSpc>
                <a:spcPct val="120000"/>
              </a:lnSpc>
              <a:spcBef>
                <a:spcPts val="450"/>
              </a:spcBef>
            </a:pPr>
            <a:r>
              <a:rPr lang="pt-B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com a recusa em fazer-se a anotação ou explicação sobre o dado exato ou do decurso de mais de 15 dias sem decisão.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4D2AD31-8E5D-60BF-6F7F-D4E6E4093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51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606D62-3F27-329E-C883-C569024E3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94635"/>
            <a:ext cx="9144000" cy="994172"/>
          </a:xfrm>
        </p:spPr>
        <p:txBody>
          <a:bodyPr>
            <a:normAutofit/>
          </a:bodyPr>
          <a:lstStyle/>
          <a:p>
            <a:pPr algn="ctr"/>
            <a:r>
              <a:rPr lang="pt-BR" sz="2700" dirty="0">
                <a:solidFill>
                  <a:srgbClr val="C00000"/>
                </a:solidFill>
              </a:rPr>
              <a:t>Ação Popular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402BD-343A-06AB-6DE4-B877CC2B2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945" y="1802262"/>
            <a:ext cx="9040109" cy="3639811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450"/>
              </a:spcBef>
            </a:pP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5º, LXXIII, CF/88. Qualquer cidadão é parte legítima para propor ação popular que vise a anular ato lesivo ao patrimônio público ou de entidade de que o Estado participe, à moralidade administrativa, ao meio ambiente e ao patrimônio histórico e cultural, ficando o autor, salvo comprovada má-fé, isento de custas judiciais e do ônus da sucumbência;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469839D-B14C-7B6D-A6BD-53B2EAD21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6" y="0"/>
            <a:ext cx="1042219" cy="102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370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2320</Words>
  <Application>Microsoft Office PowerPoint</Application>
  <PresentationFormat>Widescreen</PresentationFormat>
  <Paragraphs>155</Paragraphs>
  <Slides>25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Century Gothic</vt:lpstr>
      <vt:lpstr>Times New Roman</vt:lpstr>
      <vt:lpstr>Wingdings</vt:lpstr>
      <vt:lpstr>Office Theme</vt:lpstr>
      <vt:lpstr>Apresentação do PowerPoint</vt:lpstr>
      <vt:lpstr>Apresentação do PowerPoint</vt:lpstr>
      <vt:lpstr>Habeas Corpus</vt:lpstr>
      <vt:lpstr>Legitimidade</vt:lpstr>
      <vt:lpstr>Habeas Data</vt:lpstr>
      <vt:lpstr>Legitimidade Ativa e natureza personalíssima</vt:lpstr>
      <vt:lpstr>Legitimidade Passiva</vt:lpstr>
      <vt:lpstr>Procedimento Bifásico</vt:lpstr>
      <vt:lpstr>Ação Popular</vt:lpstr>
      <vt:lpstr>Legitimidade Ativa</vt:lpstr>
      <vt:lpstr>Legitimidade Passiva</vt:lpstr>
      <vt:lpstr>Competência</vt:lpstr>
      <vt:lpstr>Mandado de Segurança</vt:lpstr>
      <vt:lpstr>Objeto de Proteção</vt:lpstr>
      <vt:lpstr>Legitimidade Ativa</vt:lpstr>
      <vt:lpstr>Legitimidade Passiva</vt:lpstr>
      <vt:lpstr>Prazo decadencial</vt:lpstr>
      <vt:lpstr>Mandado de Injunção</vt:lpstr>
      <vt:lpstr>Requisitos</vt:lpstr>
      <vt:lpstr>Legitimidade Ativa</vt:lpstr>
      <vt:lpstr>Legitimidade Passiva</vt:lpstr>
      <vt:lpstr>Decisão Definitiva e Efeitos</vt:lpstr>
      <vt:lpstr>Efeitos (Lei 13.300)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Cliente</dc:creator>
  <cp:lastModifiedBy>Eduardo</cp:lastModifiedBy>
  <cp:revision>49</cp:revision>
  <dcterms:created xsi:type="dcterms:W3CDTF">2016-11-15T01:56:25Z</dcterms:created>
  <dcterms:modified xsi:type="dcterms:W3CDTF">2026-06-04T13:55:44Z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115</vt:i4>
  </property>
</Properties>
</file>